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Quattrocento" charset="1" panose="02020502030000000404"/>
      <p:regular r:id="rId10"/>
    </p:embeddedFont>
    <p:embeddedFont>
      <p:font typeface="Quattrocento Bold" charset="1" panose="02020802030000000404"/>
      <p:regular r:id="rId11"/>
    </p:embeddedFont>
    <p:embeddedFont>
      <p:font typeface="Playfair Display" charset="1" panose="00000500000000000000"/>
      <p:regular r:id="rId12"/>
    </p:embeddedFont>
    <p:embeddedFont>
      <p:font typeface="Playfair Display Bold" charset="1" panose="00000800000000000000"/>
      <p:regular r:id="rId13"/>
    </p:embeddedFont>
    <p:embeddedFont>
      <p:font typeface="Playfair Display Italics" charset="1" panose="00000500000000000000"/>
      <p:regular r:id="rId14"/>
    </p:embeddedFont>
    <p:embeddedFont>
      <p:font typeface="Playfair Display Bold Italics" charset="1" panose="00000800000000000000"/>
      <p:regular r:id="rId15"/>
    </p:embeddedFont>
    <p:embeddedFont>
      <p:font typeface="Playfair Display Heavy" charset="1" panose="00000A00000000000000"/>
      <p:regular r:id="rId16"/>
    </p:embeddedFont>
    <p:embeddedFont>
      <p:font typeface="Playfair Display Heavy Italics" charset="1" panose="00000A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jpeg>
</file>

<file path=ppt/media/image4.png>
</file>

<file path=ppt/media/image5.svg>
</file>

<file path=ppt/media/image6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111" r="0" b="-1511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45" y="3210281"/>
            <a:ext cx="16230600" cy="6466748"/>
            <a:chOff x="0" y="0"/>
            <a:chExt cx="21640800" cy="8622331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0" t="20099" r="0" b="20099"/>
            <a:stretch>
              <a:fillRect/>
            </a:stretch>
          </p:blipFill>
          <p:spPr>
            <a:xfrm flipH="false" flipV="false">
              <a:off x="0" y="0"/>
              <a:ext cx="21640800" cy="8622331"/>
            </a:xfrm>
            <a:prstGeom prst="rect">
              <a:avLst/>
            </a:prstGeom>
          </p:spPr>
        </p:pic>
      </p:grpSp>
      <p:sp>
        <p:nvSpPr>
          <p:cNvPr name="AutoShape 5" id="5"/>
          <p:cNvSpPr/>
          <p:nvPr/>
        </p:nvSpPr>
        <p:spPr>
          <a:xfrm>
            <a:off x="1028700" y="1009650"/>
            <a:ext cx="16230600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1028722" y="2876906"/>
            <a:ext cx="16230600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028700" y="1060311"/>
            <a:ext cx="16230645" cy="1500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19"/>
              </a:lnSpc>
              <a:spcBef>
                <a:spcPct val="0"/>
              </a:spcBef>
            </a:pPr>
            <a:r>
              <a:rPr lang="en-US" sz="8799">
                <a:solidFill>
                  <a:srgbClr val="000000"/>
                </a:solidFill>
                <a:latin typeface="Playfair Display Bold"/>
              </a:rPr>
              <a:t>FAKE NEWS CLASSIFICATION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15315"/>
            <a:ext cx="3266434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Quattrocento Bold"/>
              </a:rPr>
              <a:t>Sanya Gilhotra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997892" y="615315"/>
            <a:ext cx="5261408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Quattrocento Bold"/>
              </a:rPr>
              <a:t>Tuesday, April 9,2024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111" r="0" b="-15111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1009650"/>
            <a:ext cx="16230600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678" y="1573848"/>
            <a:ext cx="10533567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840"/>
              </a:lnSpc>
              <a:spcBef>
                <a:spcPct val="0"/>
              </a:spcBef>
            </a:pPr>
            <a:r>
              <a:rPr lang="en-US" sz="5600">
                <a:solidFill>
                  <a:srgbClr val="000000"/>
                </a:solidFill>
                <a:latin typeface="Playfair Display Bold"/>
              </a:rPr>
              <a:t>The Problem With Fake News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678" y="3117532"/>
            <a:ext cx="10533567" cy="6179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Quattrocento"/>
              </a:rPr>
              <a:t>Fake news, defined as deliberately misleading or false information presented as news, has become a prevalent issue in the digital age.</a:t>
            </a:r>
          </a:p>
          <a:p>
            <a:pPr algn="just">
              <a:lnSpc>
                <a:spcPts val="3779"/>
              </a:lnSpc>
            </a:pPr>
          </a:p>
          <a:p>
            <a:pPr algn="just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Quattrocento"/>
              </a:rPr>
              <a:t>Fake news undermines trust in traditional media sources, leading to skepticism and confusion among the public.</a:t>
            </a:r>
          </a:p>
          <a:p>
            <a:pPr algn="just">
              <a:lnSpc>
                <a:spcPts val="3779"/>
              </a:lnSpc>
              <a:spcBef>
                <a:spcPct val="0"/>
              </a:spcBef>
            </a:pPr>
          </a:p>
          <a:p>
            <a:pPr algn="just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Quattrocento"/>
              </a:rPr>
              <a:t>The spread of fake news threatens democratic processes by manipulating public opinion, distorting electoral outcomes, and undermining trust in democratic institutions.</a:t>
            </a:r>
          </a:p>
          <a:p>
            <a:pPr algn="just">
              <a:lnSpc>
                <a:spcPts val="3779"/>
              </a:lnSpc>
              <a:spcBef>
                <a:spcPct val="0"/>
              </a:spcBef>
            </a:pPr>
          </a:p>
          <a:p>
            <a:pPr algn="just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Quattrocento"/>
              </a:rPr>
              <a:t>Identifying and combating fake news is challenging due to its rapid dissemination, sophisticated manipulation techniques, and the sheer volume of online content.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2449355" y="1222236"/>
            <a:ext cx="4809967" cy="8036064"/>
            <a:chOff x="0" y="0"/>
            <a:chExt cx="6413290" cy="10714753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3"/>
            <a:srcRect l="12590" t="0" r="12590" b="0"/>
            <a:stretch>
              <a:fillRect/>
            </a:stretch>
          </p:blipFill>
          <p:spPr>
            <a:xfrm flipH="false" flipV="false">
              <a:off x="0" y="0"/>
              <a:ext cx="6413290" cy="10714753"/>
            </a:xfrm>
            <a:prstGeom prst="rect">
              <a:avLst/>
            </a:prstGeom>
          </p:spPr>
        </p:pic>
      </p:grpSp>
      <p:sp>
        <p:nvSpPr>
          <p:cNvPr name="AutoShape 8" id="8"/>
          <p:cNvSpPr/>
          <p:nvPr/>
        </p:nvSpPr>
        <p:spPr>
          <a:xfrm>
            <a:off x="1028700" y="1009650"/>
            <a:ext cx="16230600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028700" y="615315"/>
            <a:ext cx="3266434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Quattrocento Bold"/>
              </a:rPr>
              <a:t>Sanya Gilhotra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997892" y="615315"/>
            <a:ext cx="5261408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Quattrocento Bold"/>
              </a:rPr>
              <a:t>Tuesday, April 9,2024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111" r="0" b="-15111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1009650"/>
            <a:ext cx="16230600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820744" y="2779488"/>
            <a:ext cx="16646556" cy="1577960"/>
            <a:chOff x="0" y="0"/>
            <a:chExt cx="4471601" cy="42387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71601" cy="423872"/>
            </a:xfrm>
            <a:custGeom>
              <a:avLst/>
              <a:gdLst/>
              <a:ahLst/>
              <a:cxnLst/>
              <a:rect r="r" b="b" t="t" l="l"/>
              <a:pathLst>
                <a:path h="423872" w="4471601">
                  <a:moveTo>
                    <a:pt x="0" y="0"/>
                  </a:moveTo>
                  <a:lnTo>
                    <a:pt x="4471601" y="0"/>
                  </a:lnTo>
                  <a:lnTo>
                    <a:pt x="4471601" y="423872"/>
                  </a:lnTo>
                  <a:lnTo>
                    <a:pt x="0" y="4238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4471601" cy="4810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943246" y="1242582"/>
            <a:ext cx="6401507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>
                <a:solidFill>
                  <a:srgbClr val="000000"/>
                </a:solidFill>
                <a:latin typeface="Playfair Display Bold"/>
              </a:rPr>
              <a:t>Project Overview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80513" y="3332330"/>
            <a:ext cx="15727019" cy="809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94"/>
              </a:lnSpc>
              <a:spcBef>
                <a:spcPct val="0"/>
              </a:spcBef>
            </a:pPr>
            <a:r>
              <a:rPr lang="en-US" sz="2353">
                <a:solidFill>
                  <a:srgbClr val="000000"/>
                </a:solidFill>
                <a:latin typeface="Quattrocento"/>
              </a:rPr>
              <a:t>The primary objective of this project is to develop a machine learning model capable of classifying news articles as either real or fake based on their content.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80513" y="2804863"/>
            <a:ext cx="15727019" cy="440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68"/>
              </a:lnSpc>
              <a:spcBef>
                <a:spcPct val="0"/>
              </a:spcBef>
            </a:pPr>
            <a:r>
              <a:rPr lang="en-US" sz="2549">
                <a:solidFill>
                  <a:srgbClr val="000000"/>
                </a:solidFill>
                <a:latin typeface="Quattrocento Bold"/>
              </a:rPr>
              <a:t>Objective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820744" y="4490798"/>
            <a:ext cx="16646556" cy="1577960"/>
            <a:chOff x="0" y="0"/>
            <a:chExt cx="4471601" cy="4238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471601" cy="423872"/>
            </a:xfrm>
            <a:custGeom>
              <a:avLst/>
              <a:gdLst/>
              <a:ahLst/>
              <a:cxnLst/>
              <a:rect r="r" b="b" t="t" l="l"/>
              <a:pathLst>
                <a:path h="423872" w="4471601">
                  <a:moveTo>
                    <a:pt x="0" y="0"/>
                  </a:moveTo>
                  <a:lnTo>
                    <a:pt x="4471601" y="0"/>
                  </a:lnTo>
                  <a:lnTo>
                    <a:pt x="4471601" y="423872"/>
                  </a:lnTo>
                  <a:lnTo>
                    <a:pt x="0" y="4238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4471601" cy="4810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280513" y="5043640"/>
            <a:ext cx="15727019" cy="809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94"/>
              </a:lnSpc>
              <a:spcBef>
                <a:spcPct val="0"/>
              </a:spcBef>
            </a:pPr>
            <a:r>
              <a:rPr lang="en-US" sz="2353">
                <a:solidFill>
                  <a:srgbClr val="000000"/>
                </a:solidFill>
                <a:latin typeface="Quattrocento"/>
              </a:rPr>
              <a:t>The project utilizes two datasets: one containing genuine news articles and another containing fake news articles. These datasets are used for training and testing the classification model.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80513" y="4516173"/>
            <a:ext cx="15727019" cy="440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68"/>
              </a:lnSpc>
              <a:spcBef>
                <a:spcPct val="0"/>
              </a:spcBef>
            </a:pPr>
            <a:r>
              <a:rPr lang="en-US" sz="2549">
                <a:solidFill>
                  <a:srgbClr val="000000"/>
                </a:solidFill>
                <a:latin typeface="Quattrocento Bold"/>
              </a:rPr>
              <a:t>Dataset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820722" y="6287833"/>
            <a:ext cx="16646556" cy="1577960"/>
            <a:chOff x="0" y="0"/>
            <a:chExt cx="4471601" cy="42387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471601" cy="423872"/>
            </a:xfrm>
            <a:custGeom>
              <a:avLst/>
              <a:gdLst/>
              <a:ahLst/>
              <a:cxnLst/>
              <a:rect r="r" b="b" t="t" l="l"/>
              <a:pathLst>
                <a:path h="423872" w="4471601">
                  <a:moveTo>
                    <a:pt x="0" y="0"/>
                  </a:moveTo>
                  <a:lnTo>
                    <a:pt x="4471601" y="0"/>
                  </a:lnTo>
                  <a:lnTo>
                    <a:pt x="4471601" y="423872"/>
                  </a:lnTo>
                  <a:lnTo>
                    <a:pt x="0" y="4238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4471601" cy="4810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280490" y="6830079"/>
            <a:ext cx="15727019" cy="764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14"/>
              </a:lnSpc>
              <a:spcBef>
                <a:spcPct val="0"/>
              </a:spcBef>
            </a:pPr>
            <a:r>
              <a:rPr lang="en-US" sz="2153">
                <a:solidFill>
                  <a:srgbClr val="000000"/>
                </a:solidFill>
                <a:latin typeface="Quattrocento"/>
              </a:rPr>
              <a:t>The project employs a Decision Tree classifier trained on TF-IDF vectorized text data. TF-IDF (Term Frequency-Inverse Document Frequency) is used to convert text data into numerical vectors, capturing the importance of words in the documents.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80490" y="6313208"/>
            <a:ext cx="15727019" cy="440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68"/>
              </a:lnSpc>
              <a:spcBef>
                <a:spcPct val="0"/>
              </a:spcBef>
            </a:pPr>
            <a:r>
              <a:rPr lang="en-US" sz="2549">
                <a:solidFill>
                  <a:srgbClr val="000000"/>
                </a:solidFill>
                <a:latin typeface="Quattrocento Bold"/>
              </a:rPr>
              <a:t>Model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820744" y="8084868"/>
            <a:ext cx="16646556" cy="1577960"/>
            <a:chOff x="0" y="0"/>
            <a:chExt cx="4471601" cy="42387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471601" cy="423872"/>
            </a:xfrm>
            <a:custGeom>
              <a:avLst/>
              <a:gdLst/>
              <a:ahLst/>
              <a:cxnLst/>
              <a:rect r="r" b="b" t="t" l="l"/>
              <a:pathLst>
                <a:path h="423872" w="4471601">
                  <a:moveTo>
                    <a:pt x="0" y="0"/>
                  </a:moveTo>
                  <a:lnTo>
                    <a:pt x="4471601" y="0"/>
                  </a:lnTo>
                  <a:lnTo>
                    <a:pt x="4471601" y="423872"/>
                  </a:lnTo>
                  <a:lnTo>
                    <a:pt x="0" y="4238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57150"/>
              <a:ext cx="4471601" cy="4810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280513" y="8637710"/>
            <a:ext cx="15727019" cy="809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94"/>
              </a:lnSpc>
              <a:spcBef>
                <a:spcPct val="0"/>
              </a:spcBef>
            </a:pPr>
            <a:r>
              <a:rPr lang="en-US" sz="2353">
                <a:solidFill>
                  <a:srgbClr val="000000"/>
                </a:solidFill>
                <a:latin typeface="Quattrocento"/>
              </a:rPr>
              <a:t>The performance of the model is evaluated using metrics such as accuracy, confusion matrix, and classification report to assess its effectiveness in distinguishing between real and fake news articles.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80513" y="8110243"/>
            <a:ext cx="15727019" cy="440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68"/>
              </a:lnSpc>
              <a:spcBef>
                <a:spcPct val="0"/>
              </a:spcBef>
            </a:pPr>
            <a:r>
              <a:rPr lang="en-US" sz="2549">
                <a:solidFill>
                  <a:srgbClr val="000000"/>
                </a:solidFill>
                <a:latin typeface="Quattrocento Bold"/>
              </a:rPr>
              <a:t>Evaluation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28700" y="615315"/>
            <a:ext cx="3266434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Quattrocento Bold"/>
              </a:rPr>
              <a:t>Sanya Gilhotra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997892" y="615315"/>
            <a:ext cx="5261408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Quattrocento Bold"/>
              </a:rPr>
              <a:t>Tuesday, April 9,2024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111" r="0" b="-15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960794" y="2050298"/>
            <a:ext cx="2813416" cy="1176519"/>
          </a:xfrm>
          <a:custGeom>
            <a:avLst/>
            <a:gdLst/>
            <a:ahLst/>
            <a:cxnLst/>
            <a:rect r="r" b="b" t="t" l="l"/>
            <a:pathLst>
              <a:path h="1176519" w="2813416">
                <a:moveTo>
                  <a:pt x="0" y="0"/>
                </a:moveTo>
                <a:lnTo>
                  <a:pt x="2813415" y="0"/>
                </a:lnTo>
                <a:lnTo>
                  <a:pt x="2813415" y="1176519"/>
                </a:lnTo>
                <a:lnTo>
                  <a:pt x="0" y="117651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646353" y="2050298"/>
            <a:ext cx="2813416" cy="1176519"/>
          </a:xfrm>
          <a:custGeom>
            <a:avLst/>
            <a:gdLst/>
            <a:ahLst/>
            <a:cxnLst/>
            <a:rect r="r" b="b" t="t" l="l"/>
            <a:pathLst>
              <a:path h="1176519" w="2813416">
                <a:moveTo>
                  <a:pt x="0" y="0"/>
                </a:moveTo>
                <a:lnTo>
                  <a:pt x="2813415" y="0"/>
                </a:lnTo>
                <a:lnTo>
                  <a:pt x="2813415" y="1176519"/>
                </a:lnTo>
                <a:lnTo>
                  <a:pt x="0" y="117651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331845" y="2050298"/>
            <a:ext cx="2813416" cy="1176519"/>
          </a:xfrm>
          <a:custGeom>
            <a:avLst/>
            <a:gdLst/>
            <a:ahLst/>
            <a:cxnLst/>
            <a:rect r="r" b="b" t="t" l="l"/>
            <a:pathLst>
              <a:path h="1176519" w="2813416">
                <a:moveTo>
                  <a:pt x="0" y="0"/>
                </a:moveTo>
                <a:lnTo>
                  <a:pt x="2813415" y="0"/>
                </a:lnTo>
                <a:lnTo>
                  <a:pt x="2813415" y="1176519"/>
                </a:lnTo>
                <a:lnTo>
                  <a:pt x="0" y="117651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19606" y="3459579"/>
            <a:ext cx="4856850" cy="7131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86643" indent="-293321" lvl="1">
              <a:lnSpc>
                <a:spcPts val="3804"/>
              </a:lnSpc>
              <a:buAutoNum type="arabicPeriod" startAt="1"/>
            </a:pPr>
            <a:r>
              <a:rPr lang="en-US" sz="2717">
                <a:solidFill>
                  <a:srgbClr val="000000"/>
                </a:solidFill>
                <a:latin typeface="Quattrocento"/>
              </a:rPr>
              <a:t>Utilized NLTK for text preprocessing tasks, including lowercase conversion, special character removal, and stopwords elimination.</a:t>
            </a:r>
          </a:p>
          <a:p>
            <a:pPr marL="586643" indent="-293321" lvl="1">
              <a:lnSpc>
                <a:spcPts val="3804"/>
              </a:lnSpc>
              <a:buAutoNum type="arabicPeriod" startAt="1"/>
            </a:pPr>
            <a:r>
              <a:rPr lang="en-US" sz="2717">
                <a:solidFill>
                  <a:srgbClr val="000000"/>
                </a:solidFill>
                <a:latin typeface="Quattrocento"/>
              </a:rPr>
              <a:t>Employed lemmatization to reduce words to their base form, enhancing feature extraction.</a:t>
            </a:r>
          </a:p>
          <a:p>
            <a:pPr marL="586643" indent="-293321" lvl="1">
              <a:lnSpc>
                <a:spcPts val="3804"/>
              </a:lnSpc>
              <a:buAutoNum type="arabicPeriod" startAt="1"/>
            </a:pPr>
            <a:r>
              <a:rPr lang="en-US" sz="2717">
                <a:solidFill>
                  <a:srgbClr val="000000"/>
                </a:solidFill>
                <a:latin typeface="Quattrocento"/>
              </a:rPr>
              <a:t>Implemented techniques to clean and standardize the text data before feature extraction.</a:t>
            </a:r>
          </a:p>
          <a:p>
            <a:pPr>
              <a:lnSpc>
                <a:spcPts val="3804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6682447" y="3459579"/>
            <a:ext cx="4741227" cy="7131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89797" indent="-294899" lvl="1">
              <a:lnSpc>
                <a:spcPts val="3824"/>
              </a:lnSpc>
              <a:buAutoNum type="arabicPeriod" startAt="1"/>
            </a:pPr>
            <a:r>
              <a:rPr lang="en-US" sz="2731">
                <a:solidFill>
                  <a:srgbClr val="000000"/>
                </a:solidFill>
                <a:latin typeface="Quattrocento"/>
              </a:rPr>
              <a:t>Implemented TF-IDF vectorization to convert text data into numerical features, capturing word importance.</a:t>
            </a:r>
          </a:p>
          <a:p>
            <a:pPr marL="589797" indent="-294899" lvl="1">
              <a:lnSpc>
                <a:spcPts val="3824"/>
              </a:lnSpc>
              <a:buAutoNum type="arabicPeriod" startAt="1"/>
            </a:pPr>
            <a:r>
              <a:rPr lang="en-US" sz="2731">
                <a:solidFill>
                  <a:srgbClr val="000000"/>
                </a:solidFill>
                <a:latin typeface="Quattrocento"/>
              </a:rPr>
              <a:t>Utilized vectorization to represent each document as a vector in a high-dimensional space.</a:t>
            </a:r>
          </a:p>
          <a:p>
            <a:pPr marL="589797" indent="-294899" lvl="1">
              <a:lnSpc>
                <a:spcPts val="3824"/>
              </a:lnSpc>
              <a:buAutoNum type="arabicPeriod" startAt="1"/>
            </a:pPr>
            <a:r>
              <a:rPr lang="en-US" sz="2731">
                <a:solidFill>
                  <a:srgbClr val="000000"/>
                </a:solidFill>
                <a:latin typeface="Quattrocento"/>
              </a:rPr>
              <a:t>Enhanced feature representation by capturing the frequency-inverse document frequency of words.</a:t>
            </a:r>
          </a:p>
          <a:p>
            <a:pPr>
              <a:lnSpc>
                <a:spcPts val="3824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2308823" y="3554254"/>
            <a:ext cx="4859571" cy="6929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919"/>
              </a:lnSpc>
              <a:buAutoNum type="arabicPeriod" startAt="1"/>
            </a:pPr>
            <a:r>
              <a:rPr lang="en-US" sz="2799">
                <a:solidFill>
                  <a:srgbClr val="000000"/>
                </a:solidFill>
                <a:latin typeface="Quattrocento"/>
              </a:rPr>
              <a:t>Trained a Decision Tree Classifier to distinguish between real and fake news articles.</a:t>
            </a:r>
          </a:p>
          <a:p>
            <a:pPr marL="604519" indent="-302260" lvl="1">
              <a:lnSpc>
                <a:spcPts val="3919"/>
              </a:lnSpc>
              <a:buAutoNum type="arabicPeriod" startAt="1"/>
            </a:pPr>
            <a:r>
              <a:rPr lang="en-US" sz="2799">
                <a:solidFill>
                  <a:srgbClr val="000000"/>
                </a:solidFill>
                <a:latin typeface="Quattrocento"/>
              </a:rPr>
              <a:t>Utilized the trained model to classify news articles based on their textual content.</a:t>
            </a:r>
          </a:p>
          <a:p>
            <a:pPr marL="604519" indent="-302260" lvl="1">
              <a:lnSpc>
                <a:spcPts val="3919"/>
              </a:lnSpc>
              <a:spcBef>
                <a:spcPct val="0"/>
              </a:spcBef>
              <a:buAutoNum type="arabicPeriod" startAt="1"/>
            </a:pPr>
            <a:r>
              <a:rPr lang="en-US" sz="2799">
                <a:solidFill>
                  <a:srgbClr val="000000"/>
                </a:solidFill>
                <a:latin typeface="Quattrocento"/>
              </a:rPr>
              <a:t>Evaluated model performance using metrics such as accuracy, precision, and recall on the test dataset.</a:t>
            </a:r>
          </a:p>
          <a:p>
            <a:pPr>
              <a:lnSpc>
                <a:spcPts val="3919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960794" y="2402338"/>
            <a:ext cx="2809009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000000"/>
                </a:solidFill>
                <a:latin typeface="Quattrocento Bold"/>
              </a:rPr>
              <a:t>Preprocessing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646353" y="2192788"/>
            <a:ext cx="2813416" cy="94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000000"/>
                </a:solidFill>
                <a:latin typeface="Quattrocento Bold"/>
              </a:rPr>
              <a:t>Feature Engineering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336318" y="2402338"/>
            <a:ext cx="2809009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000000"/>
                </a:solidFill>
                <a:latin typeface="Quattrocento Bold"/>
              </a:rPr>
              <a:t>Model Training</a:t>
            </a:r>
          </a:p>
        </p:txBody>
      </p:sp>
      <p:sp>
        <p:nvSpPr>
          <p:cNvPr name="AutoShape 12" id="12"/>
          <p:cNvSpPr/>
          <p:nvPr/>
        </p:nvSpPr>
        <p:spPr>
          <a:xfrm>
            <a:off x="1028700" y="1009650"/>
            <a:ext cx="16230600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1028700" y="615315"/>
            <a:ext cx="3266434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Quattrocento Bold"/>
              </a:rPr>
              <a:t>Sanya Gilhotra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997892" y="615315"/>
            <a:ext cx="5261408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Quattrocento Bold"/>
              </a:rPr>
              <a:t>Tuesday, April 9,2024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877217" y="872305"/>
            <a:ext cx="10533567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>
                <a:solidFill>
                  <a:srgbClr val="000000"/>
                </a:solidFill>
                <a:latin typeface="Playfair Display Bold"/>
              </a:rPr>
              <a:t>Steps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111" r="0" b="-1511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615315"/>
            <a:ext cx="3266434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Quattrocento Bold"/>
              </a:rPr>
              <a:t>Sanya Gilhotra</a:t>
            </a:r>
          </a:p>
        </p:txBody>
      </p:sp>
      <p:sp>
        <p:nvSpPr>
          <p:cNvPr name="AutoShape 4" id="4"/>
          <p:cNvSpPr/>
          <p:nvPr/>
        </p:nvSpPr>
        <p:spPr>
          <a:xfrm>
            <a:off x="1028700" y="1009650"/>
            <a:ext cx="16230600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2497861" y="2937747"/>
            <a:ext cx="13292278" cy="5303707"/>
          </a:xfrm>
          <a:custGeom>
            <a:avLst/>
            <a:gdLst/>
            <a:ahLst/>
            <a:cxnLst/>
            <a:rect r="r" b="b" t="t" l="l"/>
            <a:pathLst>
              <a:path h="5303707" w="13292278">
                <a:moveTo>
                  <a:pt x="0" y="0"/>
                </a:moveTo>
                <a:lnTo>
                  <a:pt x="13292278" y="0"/>
                </a:lnTo>
                <a:lnTo>
                  <a:pt x="13292278" y="5303707"/>
                </a:lnTo>
                <a:lnTo>
                  <a:pt x="0" y="53037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3000"/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997892" y="615315"/>
            <a:ext cx="5261408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Quattrocento Bold"/>
              </a:rPr>
              <a:t>Tuesday, April 9,2024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877217" y="942975"/>
            <a:ext cx="10533567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>
                <a:solidFill>
                  <a:srgbClr val="000000"/>
                </a:solidFill>
                <a:latin typeface="Playfair Display Bold"/>
              </a:rPr>
              <a:t>Code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111" r="0" b="-15111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1009650"/>
            <a:ext cx="16230600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1028722" y="4259015"/>
            <a:ext cx="16230600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028700" y="615315"/>
            <a:ext cx="3266434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Quattrocento Bold"/>
              </a:rPr>
              <a:t>Sanya Gilhotra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997892" y="615315"/>
            <a:ext cx="5261408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Quattrocento Bold"/>
              </a:rPr>
              <a:t>Tuesday, April 9,2024</a:t>
            </a:r>
          </a:p>
        </p:txBody>
      </p:sp>
      <p:sp>
        <p:nvSpPr>
          <p:cNvPr name="AutoShape 7" id="7"/>
          <p:cNvSpPr/>
          <p:nvPr/>
        </p:nvSpPr>
        <p:spPr>
          <a:xfrm>
            <a:off x="1028678" y="5951785"/>
            <a:ext cx="16230600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028655" y="4135190"/>
            <a:ext cx="16230645" cy="1500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19"/>
              </a:lnSpc>
              <a:spcBef>
                <a:spcPct val="0"/>
              </a:spcBef>
            </a:pPr>
            <a:r>
              <a:rPr lang="en-US" sz="8799">
                <a:solidFill>
                  <a:srgbClr val="000000"/>
                </a:solidFill>
                <a:latin typeface="Playfair Display Bold"/>
              </a:rPr>
              <a:t>THANK YOU FOR LISTENING!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DAGB2lGE5Vc</dc:identifier>
  <dcterms:modified xsi:type="dcterms:W3CDTF">2011-08-01T06:04:30Z</dcterms:modified>
  <cp:revision>1</cp:revision>
  <dc:title>Fake News Classification</dc:title>
</cp:coreProperties>
</file>

<file path=docProps/thumbnail.jpeg>
</file>